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1191" r:id="rId2"/>
    <p:sldId id="956" r:id="rId3"/>
    <p:sldId id="1039" r:id="rId4"/>
    <p:sldId id="957" r:id="rId5"/>
    <p:sldId id="958" r:id="rId6"/>
    <p:sldId id="959" r:id="rId7"/>
    <p:sldId id="961" r:id="rId8"/>
    <p:sldId id="962" r:id="rId9"/>
    <p:sldId id="963" r:id="rId10"/>
    <p:sldId id="11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1"/>
    <p:restoredTop sz="91220"/>
  </p:normalViewPr>
  <p:slideViewPr>
    <p:cSldViewPr snapToGrid="0" snapToObjects="1">
      <p:cViewPr varScale="1">
        <p:scale>
          <a:sx n="93" d="100"/>
          <a:sy n="93" d="100"/>
        </p:scale>
        <p:origin x="224" y="376"/>
      </p:cViewPr>
      <p:guideLst>
        <p:guide orient="horz" pos="96"/>
        <p:guide pos="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80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1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important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distributed</a:t>
            </a:r>
            <a:r>
              <a:rPr lang="en-US" dirty="0"/>
              <a:t> entities, exchanging messages (governed by protocols)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going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over definition of protocol (showing format, order of messages sent and received, and actions taken)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We’ll see these kinds of diagrams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90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5.emf"/><Relationship Id="rId19" Type="http://schemas.openxmlformats.org/officeDocument/2006/relationships/image" Target="../media/image44.png"/><Relationship Id="rId4" Type="http://schemas.openxmlformats.org/officeDocument/2006/relationships/image" Target="../media/image31.jpeg"/><Relationship Id="rId9" Type="http://schemas.openxmlformats.org/officeDocument/2006/relationships/image" Target="../media/image29.png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1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9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693333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Introduction. What 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4CEDFC-FC91-2144-A4F7-D90216B8251E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BC549A-89BF-4F46-8B72-6BDBC57707BD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73224-F3A5-9547-9399-653E0722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77523-428D-0E45-AFBD-DB36B4EB5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7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latin typeface="+mj-lt"/>
                <a:cs typeface="Calibri" panose="020F0502020204030204" pitchFamily="34" charset="0"/>
              </a:rPr>
              <a:t>Chapter 1: introduction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816" y="1375384"/>
            <a:ext cx="4842088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225425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Get “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feel,” “big picture,” introduction to terminology</a:t>
            </a:r>
          </a:p>
          <a:p>
            <a:pPr marL="800100" lvl="1" indent="-225425">
              <a:spcBef>
                <a:spcPts val="6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depth, detail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course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422888"/>
            <a:ext cx="5994400" cy="47990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Overview/roadmap: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loss, delay, throughput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8" name="Picture 7" descr="Kurose&amp;Ross 8th ed cover picture">
            <a:extLst>
              <a:ext uri="{FF2B5EF4-FFF2-40B4-BE49-F238E27FC236}">
                <a16:creationId xmlns:a16="http://schemas.microsoft.com/office/drawing/2014/main" id="{B95BDA7C-AC0B-3A4E-88AC-B4ADDAD9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3" y="4034454"/>
            <a:ext cx="2745129" cy="20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9AD03C6-8538-0C4A-AE7D-CD4EBF50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2" y="1422218"/>
            <a:ext cx="5532967" cy="33550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B790CCA-EB7E-2F45-9C17-150867A089F5}"/>
              </a:ext>
            </a:extLst>
          </p:cNvPr>
          <p:cNvGrpSpPr/>
          <p:nvPr/>
        </p:nvGrpSpPr>
        <p:grpSpPr>
          <a:xfrm>
            <a:off x="2642871" y="2235201"/>
            <a:ext cx="5840729" cy="3301999"/>
            <a:chOff x="6266604" y="1841500"/>
            <a:chExt cx="5563445" cy="28257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3D64-24BE-0743-B36C-D7B08253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04" y="1841500"/>
              <a:ext cx="5563445" cy="2825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A5CB2E-4377-B647-B315-FCC781539552}"/>
                </a:ext>
              </a:extLst>
            </p:cNvPr>
            <p:cNvSpPr/>
            <p:nvPr/>
          </p:nvSpPr>
          <p:spPr>
            <a:xfrm>
              <a:off x="6400004" y="4355660"/>
              <a:ext cx="3962400" cy="264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https://</a:t>
              </a:r>
              <a:r>
                <a:rPr lang="en-US" sz="1400" dirty="0" err="1">
                  <a:solidFill>
                    <a:schemeClr val="bg1"/>
                  </a:solidFill>
                </a:rPr>
                <a:t>www.youtube.com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r>
                <a:rPr lang="en-US" sz="1400" dirty="0" err="1">
                  <a:solidFill>
                    <a:schemeClr val="bg1"/>
                  </a:solidFill>
                </a:rPr>
                <a:t>watch?v</a:t>
              </a:r>
              <a:r>
                <a:rPr lang="en-US" sz="1400" dirty="0">
                  <a:solidFill>
                    <a:schemeClr val="bg1"/>
                  </a:solidFill>
                </a:rPr>
                <a:t>=ourb9j-dq8Q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C1A53C7-FFFC-4047-BB7C-CE3711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91" y="3909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j-lt"/>
                <a:cs typeface="Calibri" panose="020F0502020204030204" pitchFamily="34" charset="0"/>
              </a:rPr>
              <a:t>What </a:t>
            </a:r>
            <a:r>
              <a:rPr lang="en-US" altLang="en-US" sz="5400" i="1" dirty="0">
                <a:latin typeface="+mj-lt"/>
                <a:cs typeface="Calibri" panose="020F0502020204030204" pitchFamily="34" charset="0"/>
              </a:rPr>
              <a:t>is</a:t>
            </a:r>
            <a:r>
              <a:rPr lang="en-US" altLang="en-US" sz="5400" dirty="0">
                <a:latin typeface="+mj-lt"/>
                <a:cs typeface="Calibri" panose="020F0502020204030204" pitchFamily="34" charset="0"/>
              </a:rPr>
              <a:t> the Internet?</a:t>
            </a:r>
            <a:endParaRPr lang="en-US" sz="5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FF12F-793E-7348-9370-5B964939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66" y="3065464"/>
            <a:ext cx="5291666" cy="3571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31A63-98BF-1A4B-AF5E-81241F7305E6}"/>
              </a:ext>
            </a:extLst>
          </p:cNvPr>
          <p:cNvSpPr txBox="1"/>
          <p:nvPr/>
        </p:nvSpPr>
        <p:spPr>
          <a:xfrm>
            <a:off x="592666" y="1422400"/>
            <a:ext cx="48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iDbyYGrswtg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10231"/>
                  </p:ext>
                </p:extLst>
              </p:nvPr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7" r:id="rId8" imgW="1434415" imgH="3873016" progId="">
                      <p:embed/>
                    </p:oleObj>
                  </mc:Choice>
                  <mc:Fallback>
                    <p:oleObj r:id="rId8" imgW="1434415" imgH="3873016" progId="">
                      <p:embed/>
                      <p:pic>
                        <p:nvPicPr>
                          <p:cNvPr id="15371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 err="1">
                    <a:latin typeface="+mn-lt"/>
                  </a:rPr>
                  <a:t>sensorized</a:t>
                </a:r>
                <a:r>
                  <a:rPr lang="en-US" altLang="en-US" sz="1600" dirty="0">
                    <a:latin typeface="+mn-lt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74E644-1BC5-AD41-8B98-2AEBAB53347E}"/>
              </a:ext>
            </a:extLst>
          </p:cNvPr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948532-9530-1146-897B-DCFADC27A92F}"/>
                </a:ext>
              </a:extLst>
            </p:cNvPr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DED42E-CC7D-9245-8E47-BC40291CA6D2}"/>
                  </a:ext>
                </a:extLst>
              </p:cNvPr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D3E45EE-DA47-FB4C-AC41-27292F878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0103B98-660D-084B-8321-DBA525F85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05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</p:spPr>
            </p:pic>
          </p:grp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353FBC48-20B8-084C-B54B-2A578BE3B2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Pacemaker &amp; Monitor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EF889B5-5851-5746-AB08-1839209EA393}"/>
                </a:ext>
              </a:extLst>
            </p:cNvPr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97B6CC-7ACF-AB44-AEEB-6942A1959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</p:spPr>
          </p:pic>
          <p:sp>
            <p:nvSpPr>
              <p:cNvPr id="35" name="Text Box 10">
                <a:extLst>
                  <a:ext uri="{FF2B5EF4-FFF2-40B4-BE49-F238E27FC236}">
                    <a16:creationId xmlns:a16="http://schemas.microsoft.com/office/drawing/2014/main" id="{D5046EF2-BE9A-5947-80CD-08C169F54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AR devices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8E62D-EDDE-DB4E-9E02-B0DBDFB7F0C8}"/>
                </a:ext>
              </a:extLst>
            </p:cNvPr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B1D193-AA5A-2B4F-A43C-A5DB01A46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10243502-70F1-454C-B91D-F4CBAD87D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Fitbit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</a:t>
            </a:r>
            <a:r>
              <a:rPr lang="en-US" altLang="en-US" dirty="0" err="1">
                <a:ea typeface="Arial" panose="020B0604020202020204" pitchFamily="34" charset="0"/>
                <a:cs typeface="Calibri" panose="020F0502020204030204" pitchFamily="34" charset="0"/>
              </a:rPr>
              <a:t>WiFi</a:t>
            </a:r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, 4G,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394571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63" y="1426343"/>
            <a:ext cx="5394571" cy="2251565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</a:t>
            </a:r>
            <a:r>
              <a:rPr lang="en-US" altLang="en-US" dirty="0">
                <a:ea typeface="ＭＳ Ｐゴシック" panose="020B0600070205080204" pitchFamily="34" charset="-128"/>
              </a:rPr>
              <a:t>that provides services to applications: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Web</a:t>
            </a:r>
            <a:r>
              <a:rPr lang="en-US" altLang="en-US">
                <a:ea typeface="Arial" panose="020B0604020202020204" pitchFamily="34" charset="0"/>
              </a:rPr>
              <a:t>, streaming </a:t>
            </a:r>
            <a:r>
              <a:rPr lang="en-US" altLang="en-US" dirty="0">
                <a:ea typeface="Arial" panose="020B0604020202020204" pitchFamily="34" charset="0"/>
              </a:rPr>
              <a:t>video, multimedia teleconferencing, email, games, e-commerce, social media, inter-connected appliances, …</a:t>
            </a:r>
          </a:p>
          <a:p>
            <a:pPr marL="130175" indent="0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“services”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E7E1949-D432-8F47-806C-E1300655FD5B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CDEF5ABA-1B3E-E140-B54D-1BC500151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0F4780A-E96A-7C4F-98CD-8BE40652E91D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54065B8-11FC-3B4E-8CEB-951199B1DF2C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CFF39BD-FF72-D744-894D-516FB364E8AE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AB1A9D8-C145-B64F-A99E-384F072DA600}"/>
                </a:ext>
              </a:extLst>
            </p:cNvPr>
            <p:cNvCxnSpPr>
              <a:cxnSpLocks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488A4C35-0916-9F43-8EB4-57709849D76D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D72E54CC-6B2F-634D-BC7D-2171694AA3F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B4BC79F0-E00C-7044-BC07-1474A974BA16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B102C048-49F5-7548-812F-9F5B720215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F126167F-C8BB-234E-9136-D15CA93E673F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662BF10B-C3AA-B044-B3C4-6ADB2CCF2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AA2FA344-354C-4B4C-B02C-3A8507EDA90B}"/>
              </a:ext>
            </a:extLst>
          </p:cNvPr>
          <p:cNvSpPr txBox="1">
            <a:spLocks/>
          </p:cNvSpPr>
          <p:nvPr/>
        </p:nvSpPr>
        <p:spPr>
          <a:xfrm>
            <a:off x="868663" y="3677908"/>
            <a:ext cx="5394571" cy="2721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dirty="0">
                <a:ea typeface="ＭＳ Ｐゴシック" panose="020B0600070205080204" pitchFamily="34" charset="-128"/>
              </a:rPr>
              <a:t>provides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programming interface </a:t>
            </a:r>
            <a:r>
              <a:rPr lang="en-US" altLang="en-US" dirty="0">
                <a:ea typeface="ＭＳ Ｐゴシック" panose="020B0600070205080204" pitchFamily="34" charset="-128"/>
              </a:rPr>
              <a:t>to distributed applications: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“hooks” allowing sending/receiving  apps to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connect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to, use  Internet transport service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provides service options, analogous to postal service</a:t>
            </a:r>
          </a:p>
          <a:p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introductions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800" i="1" dirty="0">
                  <a:latin typeface="+mn-lt"/>
                </a:rPr>
                <a:t> define the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800" i="1" dirty="0">
                  <a:latin typeface="+mn-lt"/>
                </a:rPr>
                <a:t>,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800" i="1" dirty="0">
                  <a:latin typeface="+mn-lt"/>
                </a:rPr>
                <a:t> of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800" i="1" dirty="0">
                  <a:latin typeface="+mn-lt"/>
                </a:rPr>
                <a:t> among network entities, and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800" i="1" dirty="0">
                  <a:latin typeface="+mn-lt"/>
                </a:rPr>
                <a:t> on message transmission, receipt</a:t>
              </a:r>
              <a:r>
                <a:rPr lang="en-US" altLang="en-US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</p:spTree>
    <p:extLst>
      <p:ext uri="{BB962C8B-B14F-4D97-AF65-F5344CB8AC3E}">
        <p14:creationId xmlns:p14="http://schemas.microsoft.com/office/powerpoint/2010/main" val="2609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D43C19F-41ED-3443-B50D-7AA2E735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other human protocols? </a:t>
            </a: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http://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gaia.cs.umass.edu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kurose_ross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9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909</Words>
  <Application>Microsoft Macintosh PowerPoint</Application>
  <PresentationFormat>Widescreen</PresentationFormat>
  <Paragraphs>285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Introduction</vt:lpstr>
      <vt:lpstr>Chapter 1: introduction</vt:lpstr>
      <vt:lpstr>What is the Internet?</vt:lpstr>
      <vt:lpstr>The Internet: a “nuts and bolts” view</vt:lpstr>
      <vt:lpstr>“Fun” Internet-connected devices</vt:lpstr>
      <vt:lpstr>The Internet: a “nuts and bolts” view</vt:lpstr>
      <vt:lpstr>The Internet: a “services” view</vt:lpstr>
      <vt:lpstr>What’s a protocol?</vt:lpstr>
      <vt:lpstr>What’s a protocol?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introduction</dc:title>
  <dc:creator>James Kurose</dc:creator>
  <cp:lastModifiedBy>James Kurose</cp:lastModifiedBy>
  <cp:revision>22</cp:revision>
  <dcterms:created xsi:type="dcterms:W3CDTF">2020-08-17T21:00:02Z</dcterms:created>
  <dcterms:modified xsi:type="dcterms:W3CDTF">2020-09-08T20:39:29Z</dcterms:modified>
</cp:coreProperties>
</file>